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1" r:id="rId6"/>
    <p:sldId id="264" r:id="rId7"/>
    <p:sldId id="267" r:id="rId8"/>
    <p:sldId id="273" r:id="rId9"/>
    <p:sldId id="260" r:id="rId10"/>
    <p:sldId id="265" r:id="rId11"/>
    <p:sldId id="268" r:id="rId12"/>
    <p:sldId id="269" r:id="rId13"/>
    <p:sldId id="270" r:id="rId14"/>
    <p:sldId id="271" r:id="rId15"/>
    <p:sldId id="272" r:id="rId16"/>
    <p:sldId id="262" r:id="rId17"/>
    <p:sldId id="263" r:id="rId18"/>
    <p:sldId id="27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395"/>
    <a:srgbClr val="BCAC6C"/>
    <a:srgbClr val="91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097F-1564-414F-B373-DD16CC913750}" type="datetimeFigureOut">
              <a:rPr lang="es-MX" smtClean="0"/>
              <a:t>28/05/2013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9B753-7228-41BE-B0F0-C7E8069D47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93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B753-7228-41BE-B0F0-C7E8069D474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945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08086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53344" y="383664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" y="1254133"/>
            <a:ext cx="787241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1176" y="2468579"/>
            <a:ext cx="7858180" cy="37687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74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BA28E99-AEF6-4118-A228-5CBCCBDD7A85}" type="datetimeFigureOut">
              <a:rPr lang="es-ES" smtClean="0"/>
              <a:pPr/>
              <a:t>28/05/2013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1848" y="6356351"/>
            <a:ext cx="1982580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70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1026D3E-8F2B-4792-BD44-CA339CCB2B6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22181" y="1268760"/>
            <a:ext cx="1906203" cy="496855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1177" y="1268760"/>
            <a:ext cx="5577408" cy="49685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374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BA28E99-AEF6-4118-A228-5CBCCBDD7A85}" type="datetimeFigureOut">
              <a:rPr lang="es-ES" smtClean="0"/>
              <a:pPr/>
              <a:t>28/05/2013</a:t>
            </a:fld>
            <a:endParaRPr lang="es-E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1848" y="6356351"/>
            <a:ext cx="1982580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70848" y="6356351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1026D3E-8F2B-4792-BD44-CA339CCB2B6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729534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83206"/>
            <a:ext cx="7715304" cy="3911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71546"/>
            <a:ext cx="787241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2285992"/>
            <a:ext cx="3752848" cy="3911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38940" y="2285992"/>
            <a:ext cx="3714776" cy="3840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71546"/>
            <a:ext cx="7786742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2357430"/>
            <a:ext cx="368299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3071809"/>
            <a:ext cx="3714776" cy="3054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53188" y="2357430"/>
            <a:ext cx="392909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53188" y="3071809"/>
            <a:ext cx="3970337" cy="305435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528" y="1493912"/>
            <a:ext cx="794388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453" y="126876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6725" y="1268760"/>
            <a:ext cx="4643470" cy="50546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2483206"/>
            <a:ext cx="3008313" cy="3840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5081736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75656" y="1281243"/>
            <a:ext cx="5486400" cy="372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75656" y="564847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 userDrawn="1"/>
        </p:nvSpPr>
        <p:spPr>
          <a:xfrm>
            <a:off x="3929058" y="6500834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/>
                </a:solidFill>
              </a:rPr>
              <a:t>Cd. Madero 2009</a:t>
            </a:r>
            <a:endParaRPr lang="es-ES" sz="800" dirty="0">
              <a:solidFill>
                <a:schemeClr val="bg1"/>
              </a:solidFill>
            </a:endParaRPr>
          </a:p>
        </p:txBody>
      </p:sp>
      <p:cxnSp>
        <p:nvCxnSpPr>
          <p:cNvPr id="28" name="27 Conector recto"/>
          <p:cNvCxnSpPr/>
          <p:nvPr userDrawn="1"/>
        </p:nvCxnSpPr>
        <p:spPr>
          <a:xfrm rot="5400000">
            <a:off x="3643318" y="6715136"/>
            <a:ext cx="28572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 userDrawn="1"/>
        </p:nvSpPr>
        <p:spPr>
          <a:xfrm>
            <a:off x="8532440" y="1484784"/>
            <a:ext cx="484748" cy="432048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es-MX" sz="1050" b="1" baseline="0" dirty="0" smtClean="0">
                <a:solidFill>
                  <a:schemeClr val="bg1"/>
                </a:solidFill>
              </a:rPr>
              <a:t>Asamblea General Ordinaria del Consejo Nacional de Directores</a:t>
            </a:r>
          </a:p>
          <a:p>
            <a:pPr algn="r"/>
            <a:r>
              <a:rPr lang="es-MX" sz="900" b="1" baseline="0" dirty="0" smtClean="0">
                <a:solidFill>
                  <a:schemeClr val="bg1"/>
                </a:solidFill>
              </a:rPr>
              <a:t>Hermosillo 2010</a:t>
            </a:r>
            <a:endParaRPr lang="es-ES" sz="900" b="1" dirty="0">
              <a:solidFill>
                <a:schemeClr val="bg1"/>
              </a:solidFill>
            </a:endParaRPr>
          </a:p>
        </p:txBody>
      </p:sp>
      <p:grpSp>
        <p:nvGrpSpPr>
          <p:cNvPr id="22" name="21 Grupo"/>
          <p:cNvGrpSpPr/>
          <p:nvPr userDrawn="1"/>
        </p:nvGrpSpPr>
        <p:grpSpPr>
          <a:xfrm rot="5400000">
            <a:off x="6033920" y="3819326"/>
            <a:ext cx="5857892" cy="219456"/>
            <a:chOff x="0" y="2811440"/>
            <a:chExt cx="4862513" cy="117475"/>
          </a:xfrm>
        </p:grpSpPr>
        <p:cxnSp>
          <p:nvCxnSpPr>
            <p:cNvPr id="37" name="36 Conector recto"/>
            <p:cNvCxnSpPr/>
            <p:nvPr userDrawn="1"/>
          </p:nvCxnSpPr>
          <p:spPr>
            <a:xfrm>
              <a:off x="0" y="2870178"/>
              <a:ext cx="4862513" cy="1587"/>
            </a:xfrm>
            <a:prstGeom prst="line">
              <a:avLst/>
            </a:prstGeom>
            <a:solidFill>
              <a:srgbClr val="1B416F"/>
            </a:solidFill>
            <a:ln w="3175">
              <a:solidFill>
                <a:srgbClr val="3853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37 Conector recto"/>
            <p:cNvCxnSpPr/>
            <p:nvPr userDrawn="1"/>
          </p:nvCxnSpPr>
          <p:spPr>
            <a:xfrm>
              <a:off x="0" y="2811440"/>
              <a:ext cx="4862513" cy="1588"/>
            </a:xfrm>
            <a:prstGeom prst="line">
              <a:avLst/>
            </a:prstGeom>
            <a:solidFill>
              <a:srgbClr val="1B416F"/>
            </a:solidFill>
            <a:ln w="3175">
              <a:solidFill>
                <a:srgbClr val="BCA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38 Conector recto"/>
            <p:cNvCxnSpPr/>
            <p:nvPr userDrawn="1"/>
          </p:nvCxnSpPr>
          <p:spPr>
            <a:xfrm>
              <a:off x="0" y="2927328"/>
              <a:ext cx="4862513" cy="1587"/>
            </a:xfrm>
            <a:prstGeom prst="line">
              <a:avLst/>
            </a:prstGeom>
            <a:solidFill>
              <a:srgbClr val="1B416F"/>
            </a:solidFill>
            <a:ln w="3175">
              <a:solidFill>
                <a:srgbClr val="918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" name="18 CuadroTexto"/>
          <p:cNvSpPr txBox="1"/>
          <p:nvPr userDrawn="1"/>
        </p:nvSpPr>
        <p:spPr>
          <a:xfrm>
            <a:off x="170277" y="311446"/>
            <a:ext cx="56801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MX" sz="2000" dirty="0" smtClean="0">
                <a:solidFill>
                  <a:schemeClr val="bg1"/>
                </a:solidFill>
                <a:latin typeface="EurekaSans-RegularCaps" pitchFamily="50" charset="0"/>
              </a:rPr>
              <a:t>Dirección</a:t>
            </a:r>
            <a:r>
              <a:rPr lang="es-MX" sz="2000" baseline="0" dirty="0" smtClean="0">
                <a:solidFill>
                  <a:schemeClr val="bg1"/>
                </a:solidFill>
                <a:latin typeface="EurekaSans-RegularCaps" pitchFamily="50" charset="0"/>
              </a:rPr>
              <a:t> General de Educación Superior Tecnológica</a:t>
            </a:r>
          </a:p>
        </p:txBody>
      </p:sp>
      <p:pic>
        <p:nvPicPr>
          <p:cNvPr id="15" name="14 Imagen" descr="nueva pleca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9" y="-1"/>
            <a:ext cx="9140791" cy="1102407"/>
          </a:xfrm>
          <a:prstGeom prst="rect">
            <a:avLst/>
          </a:prstGeom>
        </p:spPr>
      </p:pic>
      <p:pic>
        <p:nvPicPr>
          <p:cNvPr id="14" name="13 Imagen" descr="logo1.png"/>
          <p:cNvPicPr>
            <a:picLocks noChangeAspect="1"/>
          </p:cNvPicPr>
          <p:nvPr userDrawn="1"/>
        </p:nvPicPr>
        <p:blipFill>
          <a:blip r:embed="rId14" cstate="print"/>
          <a:srcRect l="57369"/>
          <a:stretch>
            <a:fillRect/>
          </a:stretch>
        </p:blipFill>
        <p:spPr>
          <a:xfrm>
            <a:off x="0" y="2498451"/>
            <a:ext cx="4214778" cy="4359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VirtualBox%20en%20Window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odsam22@hotmail.com" TargetMode="External"/><Relationship Id="rId2" Type="http://schemas.openxmlformats.org/officeDocument/2006/relationships/hyperlink" Target="mailto:gamamtz@netscape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ruva0511@hotmail.com" TargetMode="External"/><Relationship Id="rId5" Type="http://schemas.openxmlformats.org/officeDocument/2006/relationships/hyperlink" Target="mailto:ganduaga@gmail.com" TargetMode="External"/><Relationship Id="rId4" Type="http://schemas.openxmlformats.org/officeDocument/2006/relationships/hyperlink" Target="mailto:Rafa.portillo.rosales@gmail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74515" y="2348880"/>
            <a:ext cx="7772400" cy="1004046"/>
          </a:xfrm>
        </p:spPr>
        <p:txBody>
          <a:bodyPr/>
          <a:lstStyle/>
          <a:p>
            <a:r>
              <a:rPr lang="es-ES" dirty="0" smtClean="0"/>
              <a:t>Sistema de Evaluación Docente Multiplataforma 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60315" y="4869160"/>
            <a:ext cx="6400800" cy="899361"/>
          </a:xfrm>
        </p:spPr>
        <p:txBody>
          <a:bodyPr/>
          <a:lstStyle/>
          <a:p>
            <a:r>
              <a:rPr lang="es-ES" dirty="0" smtClean="0"/>
              <a:t>MCE. Rafael Portillo Rosales</a:t>
            </a:r>
          </a:p>
          <a:p>
            <a:r>
              <a:rPr lang="es-ES" dirty="0" smtClean="0"/>
              <a:t>Instituto Tecnológico de Reynosa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294578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92080" y="6427113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/>
              <a:t>Reunión Nacional de Subdirectores Académicos</a:t>
            </a:r>
          </a:p>
          <a:p>
            <a:pPr algn="r"/>
            <a:r>
              <a:rPr lang="es-MX" sz="1100" dirty="0" smtClean="0"/>
              <a:t>Mayo 2013</a:t>
            </a:r>
            <a:endParaRPr lang="es-MX" sz="1100" dirty="0"/>
          </a:p>
        </p:txBody>
      </p:sp>
      <p:sp>
        <p:nvSpPr>
          <p:cNvPr id="3" name="2 Rectángulo"/>
          <p:cNvSpPr/>
          <p:nvPr/>
        </p:nvSpPr>
        <p:spPr>
          <a:xfrm>
            <a:off x="5796136" y="4293096"/>
            <a:ext cx="13747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7715304" cy="3911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2800" dirty="0" smtClean="0"/>
          </a:p>
          <a:p>
            <a:pPr marL="0" indent="0" algn="ctr">
              <a:buNone/>
            </a:pPr>
            <a:r>
              <a:rPr lang="es-MX" sz="2800" dirty="0" smtClean="0">
                <a:hlinkClick r:id="rId2" action="ppaction://hlinkfile"/>
              </a:rPr>
              <a:t>Instalación de la Maquina Virtual</a:t>
            </a:r>
            <a:endParaRPr lang="es-MX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724120" cy="11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2" y="3645024"/>
            <a:ext cx="7768794" cy="210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75518"/>
            <a:ext cx="6336704" cy="419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Instalación de la maquina virtual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7060108" y="4174054"/>
            <a:ext cx="1800200" cy="175432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Usuario: </a:t>
            </a:r>
          </a:p>
          <a:p>
            <a:pPr algn="r"/>
            <a:r>
              <a:rPr lang="es-MX" b="1" dirty="0" err="1" smtClean="0"/>
              <a:t>root</a:t>
            </a:r>
            <a:endParaRPr lang="es-MX" b="1" dirty="0" smtClean="0"/>
          </a:p>
          <a:p>
            <a:pPr algn="r"/>
            <a:endParaRPr lang="es-MX" dirty="0"/>
          </a:p>
          <a:p>
            <a:pPr algn="r"/>
            <a:endParaRPr lang="es-MX" dirty="0" smtClean="0"/>
          </a:p>
          <a:p>
            <a:pPr algn="r"/>
            <a:r>
              <a:rPr lang="es-MX" dirty="0" err="1" smtClean="0"/>
              <a:t>Password</a:t>
            </a:r>
            <a:r>
              <a:rPr lang="es-MX" dirty="0" smtClean="0"/>
              <a:t>: </a:t>
            </a:r>
            <a:endParaRPr lang="es-MX" dirty="0"/>
          </a:p>
          <a:p>
            <a:pPr algn="r"/>
            <a:r>
              <a:rPr lang="es-MX" b="1" dirty="0" err="1" smtClean="0"/>
              <a:t>tecnologico</a:t>
            </a:r>
            <a:endParaRPr lang="es-MX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08" y="1711675"/>
            <a:ext cx="2522825" cy="71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971600" y="5157192"/>
            <a:ext cx="62646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6 Flecha derecha">
            <a:hlinkClick r:id="rId4" action="ppaction://hlinksldjump"/>
          </p:cNvPr>
          <p:cNvSpPr/>
          <p:nvPr/>
        </p:nvSpPr>
        <p:spPr>
          <a:xfrm>
            <a:off x="8460432" y="1196752"/>
            <a:ext cx="3998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82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Acceso al sistema - Dirección IP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" y="2636912"/>
            <a:ext cx="86677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24128" y="4102899"/>
            <a:ext cx="295232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Usuarios (predefinidos):</a:t>
            </a:r>
          </a:p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desarrollo</a:t>
            </a:r>
          </a:p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administrador</a:t>
            </a:r>
          </a:p>
          <a:p>
            <a:r>
              <a:rPr lang="es-MX" b="1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cademico</a:t>
            </a:r>
            <a:endParaRPr lang="es-MX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MX" dirty="0"/>
          </a:p>
          <a:p>
            <a:r>
              <a:rPr lang="es-MX" dirty="0" smtClean="0"/>
              <a:t>Contraseña: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123456</a:t>
            </a:r>
            <a:endParaRPr lang="es-MX" dirty="0"/>
          </a:p>
        </p:txBody>
      </p:sp>
      <p:cxnSp>
        <p:nvCxnSpPr>
          <p:cNvPr id="6" name="5 Conector recto de flecha"/>
          <p:cNvCxnSpPr>
            <a:stCxn id="2" idx="2"/>
          </p:cNvCxnSpPr>
          <p:nvPr/>
        </p:nvCxnSpPr>
        <p:spPr>
          <a:xfrm flipH="1">
            <a:off x="1979712" y="2411760"/>
            <a:ext cx="2280591" cy="441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755576" y="263691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4287726" y="2101498"/>
            <a:ext cx="374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127.0.0.1/sed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(IP uso local</a:t>
            </a:r>
            <a:r>
              <a:rPr lang="es-MX" dirty="0" smtClean="0"/>
              <a:t>)</a:t>
            </a:r>
            <a:endParaRPr lang="es-MX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4287727" y="4365104"/>
            <a:ext cx="14364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13 Flecha derecha">
            <a:hlinkClick r:id="rId3" action="ppaction://hlinksldjump"/>
          </p:cNvPr>
          <p:cNvSpPr/>
          <p:nvPr/>
        </p:nvSpPr>
        <p:spPr>
          <a:xfrm>
            <a:off x="8532440" y="1196752"/>
            <a:ext cx="36007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4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Configuración Inicial del SED</a:t>
            </a:r>
            <a:br>
              <a:rPr lang="es-MX" dirty="0" smtClean="0"/>
            </a:br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Cargar escudo del IT</a:t>
            </a:r>
            <a:endParaRPr lang="es-MX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6" y="2269768"/>
            <a:ext cx="645414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2868851" cy="21856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3045728"/>
            <a:ext cx="10858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err="1" smtClean="0"/>
              <a:t>Click</a:t>
            </a:r>
            <a:endParaRPr lang="es-MX" dirty="0" smtClean="0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6403047" y="3222268"/>
            <a:ext cx="1290409" cy="350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899592" y="3573016"/>
            <a:ext cx="4752528" cy="7920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3624427" y="3573016"/>
            <a:ext cx="2027693" cy="29777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3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Personalizar SED </a:t>
            </a:r>
            <a:br>
              <a:rPr lang="es-MX" dirty="0" smtClean="0"/>
            </a:br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(datos del IT)</a:t>
            </a:r>
            <a:endParaRPr lang="es-MX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0648" y="2483206"/>
            <a:ext cx="7715304" cy="3911609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5561320" cy="18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0" y="2204864"/>
            <a:ext cx="5456728" cy="21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908031" y="2729914"/>
            <a:ext cx="10858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err="1" smtClean="0"/>
              <a:t>Click</a:t>
            </a:r>
            <a:endParaRPr lang="es-MX" dirty="0" smtClean="0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5149152" y="3099246"/>
            <a:ext cx="758879" cy="441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39552" y="4869160"/>
            <a:ext cx="136815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2. Verificar datos</a:t>
            </a:r>
            <a:endParaRPr lang="es-MX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691680" y="5409220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8 Abrir llave"/>
          <p:cNvSpPr/>
          <p:nvPr/>
        </p:nvSpPr>
        <p:spPr>
          <a:xfrm>
            <a:off x="2555776" y="4581128"/>
            <a:ext cx="360040" cy="165618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7524982" y="5792490"/>
            <a:ext cx="1008112" cy="444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7740352" y="4328740"/>
            <a:ext cx="144016" cy="1463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439559" y="3364890"/>
            <a:ext cx="2236897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b="1" dirty="0" smtClean="0"/>
              <a:t>IP</a:t>
            </a:r>
            <a:r>
              <a:rPr lang="es-MX" dirty="0" smtClean="0"/>
              <a:t> que le asigne el administrador de su red</a:t>
            </a:r>
            <a:endParaRPr lang="es-MX" dirty="0"/>
          </a:p>
        </p:txBody>
      </p:sp>
      <p:sp>
        <p:nvSpPr>
          <p:cNvPr id="18" name="17 Flecha derecha">
            <a:hlinkClick r:id="rId4" action="ppaction://hlinksldjump"/>
          </p:cNvPr>
          <p:cNvSpPr/>
          <p:nvPr/>
        </p:nvSpPr>
        <p:spPr>
          <a:xfrm>
            <a:off x="8344722" y="1268760"/>
            <a:ext cx="3767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62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Cargar datos 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7245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4499992" y="3140968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625560" y="2348880"/>
            <a:ext cx="208823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/>
              <a:t>1. </a:t>
            </a:r>
            <a:r>
              <a:rPr lang="es-MX" b="1" dirty="0" err="1" smtClean="0"/>
              <a:t>Click</a:t>
            </a:r>
            <a:r>
              <a:rPr lang="es-MX" b="1" dirty="0" smtClean="0"/>
              <a:t> en </a:t>
            </a:r>
            <a:r>
              <a:rPr lang="es-MX" dirty="0" smtClean="0"/>
              <a:t>menú </a:t>
            </a:r>
            <a:r>
              <a:rPr lang="es-MX" b="1" dirty="0" smtClean="0"/>
              <a:t>herramientas</a:t>
            </a:r>
            <a:r>
              <a:rPr lang="es-MX" dirty="0" smtClean="0"/>
              <a:t>, submenú </a:t>
            </a:r>
            <a:r>
              <a:rPr lang="es-MX" b="1" dirty="0" smtClean="0"/>
              <a:t>configuración</a:t>
            </a:r>
            <a:endParaRPr lang="es-MX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55818"/>
            <a:ext cx="5064110" cy="265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550618" y="4845928"/>
            <a:ext cx="10858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2. </a:t>
            </a:r>
            <a:r>
              <a:rPr lang="es-MX" dirty="0" err="1" smtClean="0"/>
              <a:t>Click</a:t>
            </a:r>
            <a:endParaRPr lang="es-MX" dirty="0" smtClean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636473" y="5208351"/>
            <a:ext cx="3483588" cy="350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6176" y="1268760"/>
            <a:ext cx="7729534" cy="1143000"/>
          </a:xfrm>
        </p:spPr>
        <p:txBody>
          <a:bodyPr/>
          <a:lstStyle/>
          <a:p>
            <a:r>
              <a:rPr lang="es-MX" dirty="0" smtClean="0"/>
              <a:t>Datos de contacto </a:t>
            </a:r>
            <a:br>
              <a:rPr lang="es-MX" dirty="0" smtClean="0"/>
            </a:br>
            <a:r>
              <a:rPr lang="es-MX" dirty="0" smtClean="0">
                <a:solidFill>
                  <a:schemeClr val="accent1"/>
                </a:solidFill>
              </a:rPr>
              <a:t>Equipo Desarrollador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9568" y="2804735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Ing. Gamaliel Martínez</a:t>
            </a:r>
          </a:p>
          <a:p>
            <a:pPr algn="ctr"/>
            <a:r>
              <a:rPr lang="es-MX" sz="1600" b="1" dirty="0" smtClean="0"/>
              <a:t>IT Cd. Victoria</a:t>
            </a:r>
          </a:p>
          <a:p>
            <a:pPr algn="ctr"/>
            <a:r>
              <a:rPr lang="es-MX" sz="1600" dirty="0" smtClean="0">
                <a:hlinkClick r:id="rId2"/>
              </a:rPr>
              <a:t>gamamtz@netscape.net</a:t>
            </a:r>
            <a:endParaRPr lang="es-MX" sz="1600" dirty="0" smtClean="0"/>
          </a:p>
          <a:p>
            <a:pPr algn="ctr"/>
            <a:endParaRPr lang="es-MX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795175" y="2812264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Ing. Rubén Darío  </a:t>
            </a:r>
            <a:r>
              <a:rPr lang="es-MX" sz="1600" b="1" dirty="0" err="1" smtClean="0"/>
              <a:t>Rdz</a:t>
            </a:r>
            <a:r>
              <a:rPr lang="es-MX" sz="1600" b="1" dirty="0"/>
              <a:t>.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Samado</a:t>
            </a:r>
            <a:endParaRPr lang="es-MX" sz="1600" b="1" dirty="0" smtClean="0"/>
          </a:p>
          <a:p>
            <a:pPr algn="ctr"/>
            <a:r>
              <a:rPr lang="es-MX" sz="1600" b="1" dirty="0" smtClean="0"/>
              <a:t>IT de </a:t>
            </a:r>
            <a:r>
              <a:rPr lang="es-MX" sz="1600" b="1" dirty="0" err="1" smtClean="0"/>
              <a:t>Minatitlan</a:t>
            </a:r>
            <a:endParaRPr lang="es-MX" sz="1600" b="1" dirty="0" smtClean="0"/>
          </a:p>
          <a:p>
            <a:pPr algn="ctr"/>
            <a:r>
              <a:rPr lang="es-MX" sz="1600" dirty="0" smtClean="0">
                <a:hlinkClick r:id="rId3"/>
              </a:rPr>
              <a:t>podsam22@hotmail.com</a:t>
            </a:r>
            <a:endParaRPr lang="es-MX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771800" y="5396864"/>
            <a:ext cx="37916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MCE. Rafael Portillo Rosales</a:t>
            </a:r>
          </a:p>
          <a:p>
            <a:pPr algn="ctr"/>
            <a:r>
              <a:rPr lang="es-MX" sz="1600" b="1" dirty="0" smtClean="0"/>
              <a:t>IT de Reynosa</a:t>
            </a:r>
          </a:p>
          <a:p>
            <a:r>
              <a:rPr lang="es-MX" sz="1600" dirty="0" smtClean="0">
                <a:hlinkClick r:id="rId4"/>
              </a:rPr>
              <a:t>Rafa.portillo.rosales@gmail.com</a:t>
            </a:r>
            <a:endParaRPr lang="es-MX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795175" y="4005064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Ing. Gilberto </a:t>
            </a:r>
            <a:r>
              <a:rPr lang="es-MX" sz="1600" b="1" dirty="0" err="1" smtClean="0"/>
              <a:t>Anduaga</a:t>
            </a:r>
            <a:endParaRPr lang="es-MX" sz="1600" b="1" dirty="0" smtClean="0"/>
          </a:p>
          <a:p>
            <a:pPr algn="ctr"/>
            <a:r>
              <a:rPr lang="es-MX" sz="1600" b="1" dirty="0" smtClean="0"/>
              <a:t>IT de Aguascalientes</a:t>
            </a:r>
          </a:p>
          <a:p>
            <a:pPr algn="ctr"/>
            <a:r>
              <a:rPr lang="es-MX" sz="1600" dirty="0" smtClean="0">
                <a:hlinkClick r:id="rId5"/>
              </a:rPr>
              <a:t>ganduaga@gmail.com</a:t>
            </a:r>
            <a:endParaRPr lang="es-MX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14464" y="4005064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Ing. Luis Felipe Ruiz García</a:t>
            </a:r>
          </a:p>
          <a:p>
            <a:pPr algn="ctr"/>
            <a:r>
              <a:rPr lang="es-MX" sz="1600" b="1" dirty="0" smtClean="0"/>
              <a:t>IT Cd. Victoria</a:t>
            </a:r>
          </a:p>
          <a:p>
            <a:pPr algn="ctr"/>
            <a:r>
              <a:rPr lang="es-MX" sz="1600" dirty="0" smtClean="0">
                <a:hlinkClick r:id="rId6"/>
              </a:rPr>
              <a:t>daruva0511@hotmail.com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877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3284984"/>
            <a:ext cx="7772400" cy="1470025"/>
          </a:xfrm>
        </p:spPr>
        <p:txBody>
          <a:bodyPr/>
          <a:lstStyle/>
          <a:p>
            <a:r>
              <a:rPr lang="es-MX" dirty="0" smtClean="0"/>
              <a:t>Gracias, por su atención……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292080" y="6427113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/>
              <a:t>Reunión Nacional de Subdirectores Académicos</a:t>
            </a:r>
          </a:p>
          <a:p>
            <a:pPr algn="r"/>
            <a:r>
              <a:rPr lang="es-MX" sz="1100" dirty="0" smtClean="0"/>
              <a:t>Mayo 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8618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632848" cy="576064"/>
          </a:xfrm>
        </p:spPr>
        <p:txBody>
          <a:bodyPr/>
          <a:lstStyle/>
          <a:p>
            <a:r>
              <a:rPr lang="es-MX" dirty="0"/>
              <a:t>¿</a:t>
            </a:r>
            <a:r>
              <a:rPr lang="es-MX" dirty="0" smtClean="0"/>
              <a:t>Como esta integrado el SED?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7715304" cy="3911609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Sistema operativo GNU-Linux</a:t>
            </a:r>
          </a:p>
          <a:p>
            <a:endParaRPr lang="es-MX" dirty="0" smtClean="0"/>
          </a:p>
          <a:p>
            <a:r>
              <a:rPr lang="es-MX" dirty="0" smtClean="0"/>
              <a:t>Sistema Integral de Información-SII de los </a:t>
            </a:r>
            <a:r>
              <a:rPr lang="es-MX" dirty="0" err="1" smtClean="0"/>
              <a:t>IT’s</a:t>
            </a:r>
            <a:endParaRPr lang="es-MX" dirty="0" smtClean="0"/>
          </a:p>
          <a:p>
            <a:pPr lvl="1"/>
            <a:r>
              <a:rPr lang="es-MX" dirty="0" smtClean="0"/>
              <a:t>Módulo de evaluación Alumnos</a:t>
            </a:r>
          </a:p>
          <a:p>
            <a:pPr lvl="1"/>
            <a:r>
              <a:rPr lang="es-MX" dirty="0" smtClean="0"/>
              <a:t>Módulo de evaluación Departamental</a:t>
            </a:r>
          </a:p>
          <a:p>
            <a:pPr lvl="1"/>
            <a:endParaRPr lang="es-MX" dirty="0" smtClean="0"/>
          </a:p>
          <a:p>
            <a:r>
              <a:rPr lang="es-MX" dirty="0" smtClean="0"/>
              <a:t>Virtual Box (maquina virtual)</a:t>
            </a:r>
          </a:p>
          <a:p>
            <a:endParaRPr lang="es-MX" dirty="0"/>
          </a:p>
          <a:p>
            <a:pPr algn="just"/>
            <a:r>
              <a:rPr lang="es-MX" dirty="0" smtClean="0"/>
              <a:t>Archivos Excel </a:t>
            </a:r>
            <a:r>
              <a:rPr lang="es-MX" sz="2200" dirty="0" smtClean="0">
                <a:solidFill>
                  <a:schemeClr val="accent2">
                    <a:lumMod val="75000"/>
                  </a:schemeClr>
                </a:solidFill>
              </a:rPr>
              <a:t>(alumnos, carreras, grupos, organigrama, materias, selección materias, periodos escolares, personal)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Antecedentes (marco referencial)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3411"/>
            <a:ext cx="3451067" cy="473392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75977"/>
            <a:ext cx="3528392" cy="46794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0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el Sistema de Evaluación Docente Multiplataforma (SED) 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08920"/>
            <a:ext cx="7715304" cy="3911609"/>
          </a:xfrm>
        </p:spPr>
        <p:txBody>
          <a:bodyPr/>
          <a:lstStyle/>
          <a:p>
            <a:pPr algn="just"/>
            <a:r>
              <a:rPr lang="es-MX" dirty="0" smtClean="0"/>
              <a:t>Es un conjunto de aplicaciones informáticas encapsuladas (</a:t>
            </a:r>
            <a:r>
              <a:rPr lang="es-MX" b="1" dirty="0" smtClean="0"/>
              <a:t>maquina virtual</a:t>
            </a:r>
            <a:r>
              <a:rPr lang="es-MX" dirty="0" smtClean="0"/>
              <a:t>) </a:t>
            </a:r>
            <a:r>
              <a:rPr lang="es-MX" dirty="0"/>
              <a:t>para llevar </a:t>
            </a:r>
            <a:r>
              <a:rPr lang="es-MX" dirty="0" smtClean="0"/>
              <a:t>a cabo </a:t>
            </a:r>
            <a:r>
              <a:rPr lang="es-MX" dirty="0"/>
              <a:t>la </a:t>
            </a:r>
            <a:r>
              <a:rPr lang="es-MX" b="1" dirty="0"/>
              <a:t>evaluación docente</a:t>
            </a:r>
            <a:r>
              <a:rPr lang="es-MX" dirty="0"/>
              <a:t> con enfoque por competencias </a:t>
            </a:r>
            <a:r>
              <a:rPr lang="es-MX" dirty="0" smtClean="0"/>
              <a:t>de los </a:t>
            </a:r>
            <a:r>
              <a:rPr lang="es-MX" b="1" dirty="0"/>
              <a:t>alumnos y </a:t>
            </a:r>
            <a:r>
              <a:rPr lang="es-MX" b="1" dirty="0" smtClean="0"/>
              <a:t>departamental</a:t>
            </a:r>
            <a:r>
              <a:rPr lang="es-MX" dirty="0" smtClean="0"/>
              <a:t>, que puede operar en red y de manera local </a:t>
            </a:r>
            <a:r>
              <a:rPr lang="es-MX" b="1" dirty="0" smtClean="0"/>
              <a:t>independientemente del sistema operativo</a:t>
            </a:r>
            <a:r>
              <a:rPr lang="es-MX" dirty="0" smtClean="0"/>
              <a:t> donde se ejecute.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292080" y="6427113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/>
              <a:t>Reunión Nacional de Subdirectores Académicos</a:t>
            </a:r>
          </a:p>
          <a:p>
            <a:pPr algn="r"/>
            <a:r>
              <a:rPr lang="es-MX" sz="1100" dirty="0" smtClean="0"/>
              <a:t>Mayo 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5566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4139952" y="596579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/>
              <a:t>8 Archivos Excel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/>
              <a:t>Manuales usuario y técnico</a:t>
            </a:r>
            <a:endParaRPr lang="es-MX" sz="1600" dirty="0"/>
          </a:p>
        </p:txBody>
      </p:sp>
      <p:grpSp>
        <p:nvGrpSpPr>
          <p:cNvPr id="25" name="24 Grupo"/>
          <p:cNvGrpSpPr/>
          <p:nvPr/>
        </p:nvGrpSpPr>
        <p:grpSpPr>
          <a:xfrm>
            <a:off x="206120" y="2314507"/>
            <a:ext cx="5760640" cy="3335704"/>
            <a:chOff x="130841" y="1988841"/>
            <a:chExt cx="5760640" cy="333570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069" y="2885039"/>
              <a:ext cx="2945782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343181" y="2132856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Sistema Operativo </a:t>
              </a:r>
              <a:r>
                <a:rPr lang="es-MX" dirty="0" smtClean="0"/>
                <a:t>GNU-Linux (</a:t>
              </a:r>
              <a:r>
                <a:rPr lang="es-MX" dirty="0" err="1" smtClean="0"/>
                <a:t>Debian</a:t>
              </a:r>
              <a:r>
                <a:rPr lang="es-MX" dirty="0" smtClean="0"/>
                <a:t>) </a:t>
              </a:r>
              <a:endParaRPr lang="es-MX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23528" y="3570219"/>
              <a:ext cx="18722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SII</a:t>
              </a:r>
              <a:r>
                <a:rPr lang="es-MX" dirty="0" smtClean="0"/>
                <a:t> (Módulos Evaluación docente alumnos y departamental)</a:t>
              </a:r>
            </a:p>
            <a:p>
              <a:endParaRPr lang="es-MX" dirty="0"/>
            </a:p>
          </p:txBody>
        </p:sp>
        <p:cxnSp>
          <p:nvCxnSpPr>
            <p:cNvPr id="9" name="8 Conector recto de flecha"/>
            <p:cNvCxnSpPr/>
            <p:nvPr/>
          </p:nvCxnSpPr>
          <p:spPr>
            <a:xfrm>
              <a:off x="1783341" y="2924943"/>
              <a:ext cx="1224136" cy="4082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flipV="1">
              <a:off x="1567317" y="3679395"/>
              <a:ext cx="144016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Rectángulo redondeado"/>
            <p:cNvSpPr/>
            <p:nvPr/>
          </p:nvSpPr>
          <p:spPr>
            <a:xfrm>
              <a:off x="130841" y="1988841"/>
              <a:ext cx="5760640" cy="3096344"/>
            </a:xfrm>
            <a:prstGeom prst="round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6" name="15 Más"/>
          <p:cNvSpPr/>
          <p:nvPr/>
        </p:nvSpPr>
        <p:spPr>
          <a:xfrm>
            <a:off x="4873724" y="5059876"/>
            <a:ext cx="1039488" cy="1032123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1" name="20 Grupo"/>
          <p:cNvGrpSpPr/>
          <p:nvPr/>
        </p:nvGrpSpPr>
        <p:grpSpPr>
          <a:xfrm>
            <a:off x="7164288" y="4355719"/>
            <a:ext cx="1512168" cy="1436241"/>
            <a:chOff x="7164288" y="2818892"/>
            <a:chExt cx="1512168" cy="1436241"/>
          </a:xfrm>
        </p:grpSpPr>
        <p:sp>
          <p:nvSpPr>
            <p:cNvPr id="15" name="14 Elipse"/>
            <p:cNvSpPr/>
            <p:nvPr/>
          </p:nvSpPr>
          <p:spPr>
            <a:xfrm>
              <a:off x="7164288" y="2818892"/>
              <a:ext cx="1512168" cy="14362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17 Elipse"/>
            <p:cNvSpPr/>
            <p:nvPr/>
          </p:nvSpPr>
          <p:spPr>
            <a:xfrm>
              <a:off x="7692040" y="3284984"/>
              <a:ext cx="479049" cy="4477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3" name="22 Flecha derecha"/>
          <p:cNvSpPr/>
          <p:nvPr/>
        </p:nvSpPr>
        <p:spPr>
          <a:xfrm>
            <a:off x="5975276" y="5359913"/>
            <a:ext cx="1048744" cy="43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Abrir llave"/>
          <p:cNvSpPr/>
          <p:nvPr/>
        </p:nvSpPr>
        <p:spPr>
          <a:xfrm rot="5400000">
            <a:off x="2920111" y="284694"/>
            <a:ext cx="504055" cy="3403171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CuadroTexto"/>
          <p:cNvSpPr txBox="1"/>
          <p:nvPr/>
        </p:nvSpPr>
        <p:spPr>
          <a:xfrm>
            <a:off x="1334911" y="121352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Maquina Virtual (Virtual Box) 2.1 Gb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692040" y="3998744"/>
            <a:ext cx="52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CD </a:t>
            </a:r>
            <a:endParaRPr lang="es-MX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434318" y="5905638"/>
            <a:ext cx="124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2.3 Gb </a:t>
            </a:r>
            <a:r>
              <a:rPr lang="es-MX" sz="1400" dirty="0" smtClean="0"/>
              <a:t>de información</a:t>
            </a:r>
            <a:endParaRPr lang="es-MX" sz="1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57500" y="5675549"/>
            <a:ext cx="3721492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2">
                    <a:lumMod val="75000"/>
                  </a:schemeClr>
                </a:solidFill>
              </a:rPr>
              <a:t>(alumnos, carreras, grupos, organigrama, materias, selección materias, periodos escolares, personal</a:t>
            </a:r>
            <a:r>
              <a:rPr lang="es-MX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s-MX" sz="16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995936" y="6091999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se busca con este desarrollo? 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7715304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Apoyar la automatización del proceso de evaluación </a:t>
            </a:r>
            <a:r>
              <a:rPr lang="es-MX" dirty="0" smtClean="0"/>
              <a:t>docente con aplicación en diversas plataformas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Proveer un sistema estándar que pueda ser utilizado por IT Federales y Descentralizados de acuerdo a lo establecido por la DGEST</a:t>
            </a:r>
          </a:p>
          <a:p>
            <a:pPr marL="0" indent="0" algn="just">
              <a:buNone/>
            </a:pPr>
            <a:r>
              <a:rPr lang="es-MX" dirty="0" smtClean="0"/>
              <a:t> </a:t>
            </a:r>
          </a:p>
          <a:p>
            <a:pPr algn="just"/>
            <a:r>
              <a:rPr lang="es-MX" dirty="0" smtClean="0"/>
              <a:t>Facilitar la operación tecnológica del proceso de evaluación docente, para quienes lo coordinan en los </a:t>
            </a:r>
            <a:r>
              <a:rPr lang="es-MX" dirty="0" err="1" smtClean="0"/>
              <a:t>ITs</a:t>
            </a: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292080" y="6427113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/>
              <a:t>Reunión Nacional de Subdirectores Académicos</a:t>
            </a:r>
          </a:p>
          <a:p>
            <a:pPr algn="r"/>
            <a:r>
              <a:rPr lang="es-MX" sz="1100" dirty="0" smtClean="0"/>
              <a:t>Mayo 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691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 </a:t>
            </a:r>
            <a:r>
              <a:rPr lang="es-MX" dirty="0"/>
              <a:t>ofrece SED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7715304" cy="3911609"/>
          </a:xfrm>
        </p:spPr>
        <p:txBody>
          <a:bodyPr/>
          <a:lstStyle/>
          <a:p>
            <a:r>
              <a:rPr lang="es-MX" dirty="0" smtClean="0"/>
              <a:t>Portabilidad</a:t>
            </a:r>
          </a:p>
          <a:p>
            <a:endParaRPr lang="es-MX" dirty="0" smtClean="0"/>
          </a:p>
          <a:p>
            <a:r>
              <a:rPr lang="es-MX" dirty="0" smtClean="0"/>
              <a:t>Independencia del Sistema operativo (</a:t>
            </a:r>
            <a:r>
              <a:rPr lang="es-MX" dirty="0" err="1" smtClean="0"/>
              <a:t>windows</a:t>
            </a:r>
            <a:r>
              <a:rPr lang="es-MX" dirty="0" smtClean="0"/>
              <a:t>, </a:t>
            </a:r>
            <a:r>
              <a:rPr lang="es-MX" dirty="0" err="1" smtClean="0"/>
              <a:t>linux</a:t>
            </a:r>
            <a:r>
              <a:rPr lang="es-MX" dirty="0" smtClean="0"/>
              <a:t>, OS2, etc..)</a:t>
            </a:r>
          </a:p>
          <a:p>
            <a:endParaRPr lang="es-MX" dirty="0" smtClean="0"/>
          </a:p>
          <a:p>
            <a:r>
              <a:rPr lang="es-MX" dirty="0" smtClean="0"/>
              <a:t>Independencia del Sistema de control escolar con que se cuente (SIE, SII, Q8, etc..)</a:t>
            </a:r>
          </a:p>
          <a:p>
            <a:endParaRPr lang="es-MX" dirty="0" smtClean="0"/>
          </a:p>
          <a:p>
            <a:r>
              <a:rPr lang="es-MX" dirty="0" smtClean="0"/>
              <a:t>Facilidad de utilización y mantenimiento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292080" y="6427113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/>
              <a:t>Reunión Nacional de Subdirectores Académicos</a:t>
            </a:r>
          </a:p>
          <a:p>
            <a:pPr algn="r"/>
            <a:r>
              <a:rPr lang="es-MX" sz="1100" dirty="0" smtClean="0"/>
              <a:t>Mayo 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3338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Requerimientos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Técnicos mínimos:</a:t>
            </a:r>
          </a:p>
          <a:p>
            <a:pPr lvl="1"/>
            <a:r>
              <a:rPr lang="es-MX" dirty="0" smtClean="0"/>
              <a:t>Procesador: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Centrino 2.7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Ghz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Core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duo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2.2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Ghz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s-MX" dirty="0" smtClean="0"/>
              <a:t>Sistema operativo: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Windows XP, Windows 7, Linux Ubuntu, GNU-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linux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Mac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OsX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etc</a:t>
            </a:r>
            <a:r>
              <a:rPr lang="es-MX" dirty="0" smtClean="0"/>
              <a:t>…</a:t>
            </a:r>
          </a:p>
          <a:p>
            <a:pPr lvl="1"/>
            <a:r>
              <a:rPr lang="es-MX" dirty="0" smtClean="0"/>
              <a:t>RAM: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1 Gb (deseable 3 Gb o mas)</a:t>
            </a:r>
          </a:p>
          <a:p>
            <a:pPr marL="457200" lvl="1" indent="0">
              <a:buNone/>
            </a:pPr>
            <a:r>
              <a:rPr lang="es-MX" dirty="0" smtClean="0"/>
              <a:t>-Navegador de Internet: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Mozilla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firefox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11, Internet Explorer 9, Google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chrome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8</a:t>
            </a:r>
          </a:p>
          <a:p>
            <a:endParaRPr lang="es-MX" dirty="0" smtClean="0"/>
          </a:p>
          <a:p>
            <a:r>
              <a:rPr lang="es-MX" dirty="0" smtClean="0"/>
              <a:t>Conocimientos Básicos: </a:t>
            </a:r>
          </a:p>
          <a:p>
            <a:pPr lvl="1"/>
            <a:r>
              <a:rPr lang="es-MX" dirty="0" smtClean="0"/>
              <a:t>Navegación web, manejo del SII o similar, sistema operativo</a:t>
            </a:r>
          </a:p>
          <a:p>
            <a:pPr lvl="1"/>
            <a:endParaRPr lang="es-MX" dirty="0"/>
          </a:p>
          <a:p>
            <a:endParaRPr lang="es-MX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90690"/>
            <a:ext cx="2592288" cy="76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92080" y="6427113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/>
              <a:t>Reunión Nacional de Subdirectores Académicos</a:t>
            </a:r>
          </a:p>
          <a:p>
            <a:pPr algn="r"/>
            <a:r>
              <a:rPr lang="es-MX" sz="1100" dirty="0" smtClean="0"/>
              <a:t>Mayo 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7984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Insumos externos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420888"/>
            <a:ext cx="7715304" cy="3911609"/>
          </a:xfrm>
        </p:spPr>
        <p:txBody>
          <a:bodyPr/>
          <a:lstStyle/>
          <a:p>
            <a:r>
              <a:rPr lang="es-MX" dirty="0" smtClean="0"/>
              <a:t>Solicitar al administrador de la red:</a:t>
            </a:r>
          </a:p>
          <a:p>
            <a:pPr marL="914400" lvl="1" indent="-457200">
              <a:buFont typeface="+mj-lt"/>
              <a:buAutoNum type="alphaLcParenR"/>
            </a:pPr>
            <a:endParaRPr lang="es-MX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s-MX" sz="2400" dirty="0" smtClean="0"/>
              <a:t>Dirección IP para acceso web</a:t>
            </a:r>
          </a:p>
          <a:p>
            <a:pPr marL="914400" lvl="1" indent="-457200">
              <a:buFont typeface="+mj-lt"/>
              <a:buAutoNum type="alphaLcParenR"/>
            </a:pPr>
            <a:endParaRPr lang="es-MX" sz="2400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s-MX" sz="2400" dirty="0" smtClean="0"/>
              <a:t>Información  para llenado de archivos de EXCEL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(esto también lo puede solicitar a quien administre el sistema de control escolar de su IT)</a:t>
            </a:r>
          </a:p>
          <a:p>
            <a:pPr lvl="1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292080" y="6427113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/>
              <a:t>Reunión Nacional de Subdirectores Académicos</a:t>
            </a:r>
          </a:p>
          <a:p>
            <a:pPr algn="r"/>
            <a:r>
              <a:rPr lang="es-MX" sz="1100" dirty="0" smtClean="0"/>
              <a:t>Mayo 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2016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opera el SED?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348880"/>
            <a:ext cx="7715304" cy="3911609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s-MX" dirty="0">
                <a:hlinkClick r:id="rId2" action="ppaction://hlinksldjump"/>
              </a:rPr>
              <a:t>Instalación de la Maquina Virtual (virtual Box</a:t>
            </a:r>
            <a:r>
              <a:rPr lang="es-MX" dirty="0" smtClean="0"/>
              <a:t>)</a:t>
            </a:r>
            <a:endParaRPr lang="es-MX" dirty="0"/>
          </a:p>
          <a:p>
            <a:pPr marL="457200" indent="-457200" algn="just">
              <a:buFont typeface="+mj-lt"/>
              <a:buAutoNum type="arabicPeriod"/>
            </a:pPr>
            <a:endParaRPr lang="es-MX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hlinkClick r:id="rId3" action="ppaction://hlinksldjump"/>
              </a:rPr>
              <a:t>De manera local a través de la siguiente dirección IP: 127.0.0.1/SED </a:t>
            </a:r>
            <a:r>
              <a:rPr lang="es-MX" sz="1800" dirty="0" smtClean="0">
                <a:solidFill>
                  <a:schemeClr val="accent2">
                    <a:lumMod val="75000"/>
                  </a:schemeClr>
                </a:solidFill>
              </a:rPr>
              <a:t>(escrita en la barra de direcciones de navegador web de preferencia)</a:t>
            </a:r>
            <a:endParaRPr lang="es-MX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hlinkClick r:id="rId4" action="ppaction://hlinksldjump"/>
              </a:rPr>
              <a:t>Configuración inicial </a:t>
            </a:r>
            <a:r>
              <a:rPr lang="es-MX" sz="1800" dirty="0" smtClean="0">
                <a:solidFill>
                  <a:schemeClr val="accent2">
                    <a:lumMod val="75000"/>
                  </a:schemeClr>
                </a:solidFill>
              </a:rPr>
              <a:t>(personalizar datos del IT)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hlinkClick r:id="rId5" action="ppaction://hlinksldjump"/>
              </a:rPr>
              <a:t>Carga de datos </a:t>
            </a:r>
            <a:r>
              <a:rPr lang="es-MX" sz="1800" dirty="0" smtClean="0">
                <a:solidFill>
                  <a:schemeClr val="accent2">
                    <a:lumMod val="75000"/>
                  </a:schemeClr>
                </a:solidFill>
              </a:rPr>
              <a:t>(archivos </a:t>
            </a:r>
            <a:r>
              <a:rPr lang="es-MX" sz="1800" dirty="0" err="1" smtClean="0">
                <a:solidFill>
                  <a:schemeClr val="accent2">
                    <a:lumMod val="75000"/>
                  </a:schemeClr>
                </a:solidFill>
              </a:rPr>
              <a:t>excel</a:t>
            </a:r>
            <a:r>
              <a:rPr lang="es-MX" sz="1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92080" y="6427113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/>
              <a:t>Reunión Nacional de Subdirectores Académicos</a:t>
            </a:r>
          </a:p>
          <a:p>
            <a:pPr algn="r"/>
            <a:r>
              <a:rPr lang="es-MX" sz="1100" dirty="0" smtClean="0"/>
              <a:t>Mayo 2013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4360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640</Words>
  <Application>Microsoft Office PowerPoint</Application>
  <PresentationFormat>Presentación en pantalla (4:3)</PresentationFormat>
  <Paragraphs>121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Sistema de Evaluación Docente Multiplataforma </vt:lpstr>
      <vt:lpstr>Antecedentes (marco referencial)</vt:lpstr>
      <vt:lpstr>¿Qué es el Sistema de Evaluación Docente Multiplataforma (SED) ?</vt:lpstr>
      <vt:lpstr>Presentación de PowerPoint</vt:lpstr>
      <vt:lpstr>¿Qué se busca con este desarrollo?  </vt:lpstr>
      <vt:lpstr>Que ofrece SED</vt:lpstr>
      <vt:lpstr>Requerimientos </vt:lpstr>
      <vt:lpstr>Insumos externos </vt:lpstr>
      <vt:lpstr>¿Cómo opera el SED?</vt:lpstr>
      <vt:lpstr>Presentación de PowerPoint</vt:lpstr>
      <vt:lpstr>Instalación de la maquina virtual</vt:lpstr>
      <vt:lpstr>Acceso al sistema - Dirección IP</vt:lpstr>
      <vt:lpstr>Configuración Inicial del SED Cargar escudo del IT</vt:lpstr>
      <vt:lpstr>Personalizar SED  (datos del IT)</vt:lpstr>
      <vt:lpstr>Cargar datos  </vt:lpstr>
      <vt:lpstr>Datos de contacto  Equipo Desarrollador</vt:lpstr>
      <vt:lpstr>Gracias, por su atención……</vt:lpstr>
      <vt:lpstr>¿Como esta integrado el SED?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García Franchini</dc:creator>
  <cp:lastModifiedBy>Rafael Portillo Rosales</cp:lastModifiedBy>
  <cp:revision>86</cp:revision>
  <dcterms:created xsi:type="dcterms:W3CDTF">2009-09-09T21:24:42Z</dcterms:created>
  <dcterms:modified xsi:type="dcterms:W3CDTF">2013-05-28T18:45:01Z</dcterms:modified>
</cp:coreProperties>
</file>